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slide" Target="slides/slide2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27272"/>
              <a:buChar char="●"/>
              <a:defRPr sz="1100"/>
            </a:lvl1pPr>
            <a:lvl2pPr lvl="1">
              <a:spcBef>
                <a:spcPts val="0"/>
              </a:spcBef>
              <a:buSzPct val="127272"/>
              <a:buChar char="○"/>
              <a:defRPr sz="1100"/>
            </a:lvl2pPr>
            <a:lvl3pPr lvl="2">
              <a:spcBef>
                <a:spcPts val="0"/>
              </a:spcBef>
              <a:buSzPct val="127272"/>
              <a:buChar char="■"/>
              <a:defRPr sz="1100"/>
            </a:lvl3pPr>
            <a:lvl4pPr lvl="3">
              <a:spcBef>
                <a:spcPts val="0"/>
              </a:spcBef>
              <a:buSzPct val="127272"/>
              <a:buChar char="●"/>
              <a:defRPr sz="1100"/>
            </a:lvl4pPr>
            <a:lvl5pPr lvl="4">
              <a:spcBef>
                <a:spcPts val="0"/>
              </a:spcBef>
              <a:buSzPct val="127272"/>
              <a:buChar char="○"/>
              <a:defRPr sz="1100"/>
            </a:lvl5pPr>
            <a:lvl6pPr lvl="5">
              <a:spcBef>
                <a:spcPts val="0"/>
              </a:spcBef>
              <a:buSzPct val="127272"/>
              <a:buChar char="■"/>
              <a:defRPr sz="1100"/>
            </a:lvl6pPr>
            <a:lvl7pPr lvl="6">
              <a:spcBef>
                <a:spcPts val="0"/>
              </a:spcBef>
              <a:buSzPct val="127272"/>
              <a:buChar char="●"/>
              <a:defRPr sz="1100"/>
            </a:lvl7pPr>
            <a:lvl8pPr lvl="7">
              <a:spcBef>
                <a:spcPts val="0"/>
              </a:spcBef>
              <a:buSzPct val="127272"/>
              <a:buChar char="○"/>
              <a:defRPr sz="1100"/>
            </a:lvl8pPr>
            <a:lvl9pPr lvl="8">
              <a:spcBef>
                <a:spcPts val="0"/>
              </a:spcBef>
              <a:buSzPct val="127272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/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0" name="Shape 10"/>
          <p:cNvSpPr txBox="1"/>
          <p:nvPr>
            <p:ph idx="1" type="subTitle"/>
          </p:nvPr>
        </p:nvSpPr>
        <p:spPr>
          <a:xfrm>
            <a:off x="685800" y="2840054"/>
            <a:ext cx="7772400" cy="784738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3" name="Shape 13"/>
          <p:cNvSpPr txBox="1"/>
          <p:nvPr>
            <p:ph idx="1" type="body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6" name="Shape 16"/>
          <p:cNvSpPr txBox="1"/>
          <p:nvPr>
            <p:ph idx="1" type="body"/>
          </p:nvPr>
        </p:nvSpPr>
        <p:spPr>
          <a:xfrm>
            <a:off x="457200" y="1200150"/>
            <a:ext cx="3994526" cy="3725681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7" name="Shape 17"/>
          <p:cNvSpPr txBox="1"/>
          <p:nvPr>
            <p:ph idx="2" type="body"/>
          </p:nvPr>
        </p:nvSpPr>
        <p:spPr>
          <a:xfrm>
            <a:off x="4692274" y="1200150"/>
            <a:ext cx="3994526" cy="3725681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idx="1" type="body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360"/>
              </a:spcBef>
              <a:buSzPct val="1000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5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600"/>
              </a:spcBef>
              <a:buClr>
                <a:schemeClr val="dk1"/>
              </a:buClr>
              <a:buSzPct val="100000"/>
              <a:buChar char="●"/>
              <a:defRPr sz="3000">
                <a:solidFill>
                  <a:schemeClr val="dk1"/>
                </a:solidFill>
              </a:defRPr>
            </a:lvl1pPr>
            <a:lvl2pPr lvl="1">
              <a:spcBef>
                <a:spcPts val="480"/>
              </a:spcBef>
              <a:buClr>
                <a:schemeClr val="dk1"/>
              </a:buClr>
              <a:buSzPct val="100000"/>
              <a:buChar char="○"/>
              <a:defRPr sz="2400">
                <a:solidFill>
                  <a:schemeClr val="dk1"/>
                </a:solidFill>
              </a:defRPr>
            </a:lvl2pPr>
            <a:lvl3pPr lvl="2">
              <a:spcBef>
                <a:spcPts val="480"/>
              </a:spcBef>
              <a:buClr>
                <a:schemeClr val="dk1"/>
              </a:buClr>
              <a:buSzPct val="100000"/>
              <a:buChar char="■"/>
              <a:defRPr sz="2400">
                <a:solidFill>
                  <a:schemeClr val="dk1"/>
                </a:solidFill>
              </a:defRPr>
            </a:lvl3pPr>
            <a:lvl4pPr lvl="3">
              <a:spcBef>
                <a:spcPts val="360"/>
              </a:spcBef>
              <a:buClr>
                <a:schemeClr val="dk1"/>
              </a:buClr>
              <a:buSzPct val="100000"/>
              <a:buChar char="●"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360"/>
              </a:spcBef>
              <a:buClr>
                <a:schemeClr val="dk1"/>
              </a:buClr>
              <a:buSzPct val="100000"/>
              <a:buChar char="○"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360"/>
              </a:spcBef>
              <a:buClr>
                <a:schemeClr val="dk1"/>
              </a:buClr>
              <a:buSzPct val="100000"/>
              <a:buChar char="■"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360"/>
              </a:spcBef>
              <a:buClr>
                <a:schemeClr val="dk1"/>
              </a:buClr>
              <a:buSzPct val="100000"/>
              <a:buChar char="●"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360"/>
              </a:spcBef>
              <a:buClr>
                <a:schemeClr val="dk1"/>
              </a:buClr>
              <a:buSzPct val="100000"/>
              <a:buChar char="○"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360"/>
              </a:spcBef>
              <a:buClr>
                <a:schemeClr val="dk1"/>
              </a:buClr>
              <a:buSzPct val="1000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blog.johndroach.com/2014/01/raspberry-pi-cd-rom-case.html" TargetMode="External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blog.johndroach.com/2014/01/raspberry-pi-cd-rom-case.html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likemagicappears.com/projects/raspberry-pi-cluster/" TargetMode="External"/><Relationship Id="rId4" Type="http://schemas.openxmlformats.org/officeDocument/2006/relationships/image" Target="../media/image1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likemagicappears.com/projects/raspberry-pi-cluster/" TargetMode="External"/><Relationship Id="rId4" Type="http://schemas.openxmlformats.org/officeDocument/2006/relationships/image" Target="../media/image11.jpg"/><Relationship Id="rId5" Type="http://schemas.openxmlformats.org/officeDocument/2006/relationships/image" Target="../media/image10.jpg"/><Relationship Id="rId6" Type="http://schemas.openxmlformats.org/officeDocument/2006/relationships/image" Target="../media/image1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hyperlink" Target="https://www.eventbrite.co.uk/e/ocr-raspberry-jamboree-27-28-february-2014-tickets-8546357385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kickstarter.com/projects/hamishcunningham/mopi-mobile-and-24-7-power-for-the-raspberry-pi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ww.instructables.com/id/Portable-XBMC-Lunch-box/" TargetMode="External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www.instructables.com/id/Portable-XBMC-Lunch-box/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ctrTitle"/>
          </p:nvPr>
        </p:nvSpPr>
        <p:spPr>
          <a:xfrm>
            <a:off x="568900" y="519525"/>
            <a:ext cx="4749900" cy="2878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0" lang="en-GB" sz="60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Manchester</a:t>
            </a:r>
          </a:p>
          <a:p>
            <a:pPr lvl="0" rtl="0" algn="l">
              <a:spcBef>
                <a:spcPts val="0"/>
              </a:spcBef>
              <a:buNone/>
            </a:pPr>
            <a:r>
              <a:rPr b="0" lang="en-GB" sz="60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Raspberry</a:t>
            </a:r>
          </a:p>
          <a:p>
            <a:pPr lvl="0" algn="l">
              <a:spcBef>
                <a:spcPts val="0"/>
              </a:spcBef>
              <a:buNone/>
            </a:pPr>
            <a:r>
              <a:rPr b="0" lang="en-GB" sz="60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Jam XVIII</a:t>
            </a:r>
          </a:p>
        </p:txBody>
      </p:sp>
      <p:sp>
        <p:nvSpPr>
          <p:cNvPr id="28" name="Shape 28"/>
          <p:cNvSpPr txBox="1"/>
          <p:nvPr>
            <p:ph idx="1" type="subTitle"/>
          </p:nvPr>
        </p:nvSpPr>
        <p:spPr>
          <a:xfrm>
            <a:off x="568900" y="3768750"/>
            <a:ext cx="5711100" cy="1186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February 2014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5.25” Raspberry Pi</a:t>
            </a:r>
          </a:p>
        </p:txBody>
      </p:sp>
      <p:sp>
        <p:nvSpPr>
          <p:cNvPr id="83" name="Shape 83"/>
          <p:cNvSpPr txBox="1"/>
          <p:nvPr/>
        </p:nvSpPr>
        <p:spPr>
          <a:xfrm>
            <a:off x="0" y="4877225"/>
            <a:ext cx="67281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800" u="sng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http://blog.johndroach.com/2014/01/raspberry-pi-cd-rom-case.html</a:t>
            </a:r>
          </a:p>
        </p:txBody>
      </p:sp>
      <p:pic>
        <p:nvPicPr>
          <p:cNvPr id="84" name="Shape 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88227" y="1063375"/>
            <a:ext cx="4967524" cy="372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5.25” Raspberry Pi</a:t>
            </a:r>
          </a:p>
        </p:txBody>
      </p:sp>
      <p:sp>
        <p:nvSpPr>
          <p:cNvPr id="90" name="Shape 90"/>
          <p:cNvSpPr txBox="1"/>
          <p:nvPr/>
        </p:nvSpPr>
        <p:spPr>
          <a:xfrm>
            <a:off x="0" y="4877225"/>
            <a:ext cx="67281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800" u="sng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http://blog.johndroach.com/2014/01/raspberry-pi-cd-rom-case.html</a:t>
            </a:r>
          </a:p>
        </p:txBody>
      </p:sp>
      <p:pic>
        <p:nvPicPr>
          <p:cNvPr id="91" name="Shape 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1550" y="1063375"/>
            <a:ext cx="4967524" cy="372563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Shape 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100" y="1063375"/>
            <a:ext cx="4967526" cy="37256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40-Node Pi Cluster</a:t>
            </a:r>
          </a:p>
        </p:txBody>
      </p:sp>
      <p:sp>
        <p:nvSpPr>
          <p:cNvPr id="98" name="Shape 98"/>
          <p:cNvSpPr txBox="1"/>
          <p:nvPr/>
        </p:nvSpPr>
        <p:spPr>
          <a:xfrm>
            <a:off x="0" y="4877225"/>
            <a:ext cx="67281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800" u="sng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http://likemagicappears.com/projects/raspberry-pi-cluster/</a:t>
            </a:r>
          </a:p>
        </p:txBody>
      </p:sp>
      <p:sp>
        <p:nvSpPr>
          <p:cNvPr id="99" name="Shape 99"/>
          <p:cNvSpPr txBox="1"/>
          <p:nvPr/>
        </p:nvSpPr>
        <p:spPr>
          <a:xfrm>
            <a:off x="4261025" y="1415925"/>
            <a:ext cx="4618200" cy="33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GB" sz="2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40 Cores @ 700MHz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GB" sz="2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20GB RAM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GB" sz="2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5TB Storage (12TB Max)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External Gigabit LAN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Wireless N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Approximate $3000 Cost</a:t>
            </a:r>
          </a:p>
        </p:txBody>
      </p:sp>
      <p:pic>
        <p:nvPicPr>
          <p:cNvPr id="100" name="Shape 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8776" y="1063375"/>
            <a:ext cx="2836600" cy="3782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40-Node Pi Cluster</a:t>
            </a:r>
          </a:p>
        </p:txBody>
      </p:sp>
      <p:sp>
        <p:nvSpPr>
          <p:cNvPr id="106" name="Shape 106"/>
          <p:cNvSpPr txBox="1"/>
          <p:nvPr/>
        </p:nvSpPr>
        <p:spPr>
          <a:xfrm>
            <a:off x="0" y="4877225"/>
            <a:ext cx="67281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800" u="sng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http://likemagicappears.com/projects/raspberry-pi-cluster/</a:t>
            </a:r>
          </a:p>
        </p:txBody>
      </p:sp>
      <p:sp>
        <p:nvSpPr>
          <p:cNvPr id="107" name="Shape 107"/>
          <p:cNvSpPr txBox="1"/>
          <p:nvPr/>
        </p:nvSpPr>
        <p:spPr>
          <a:xfrm>
            <a:off x="4261025" y="1415925"/>
            <a:ext cx="4618200" cy="33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GB" sz="2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40 Cores @ 700MHz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GB" sz="2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20GB RAM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GB" sz="2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5TB Storage (12TB Max)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External Gigabit LAN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Wireless N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Approximate $3000 Cost</a:t>
            </a:r>
          </a:p>
        </p:txBody>
      </p:sp>
      <p:pic>
        <p:nvPicPr>
          <p:cNvPr id="108" name="Shape 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8776" y="1063375"/>
            <a:ext cx="2836600" cy="3782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Shape 10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10025" y="1063388"/>
            <a:ext cx="2836600" cy="378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46625" y="1063388"/>
            <a:ext cx="2836600" cy="37821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457200" y="1547995"/>
            <a:ext cx="8229600" cy="2047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60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Coming</a:t>
            </a:r>
          </a:p>
          <a:p>
            <a:pPr lvl="0" rtl="0">
              <a:spcBef>
                <a:spcPts val="0"/>
              </a:spcBef>
              <a:buNone/>
            </a:pPr>
            <a:r>
              <a:rPr b="0" lang="en-GB" sz="60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Soon...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457200" y="176279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Next Month:</a:t>
            </a:r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4572" y="2018699"/>
            <a:ext cx="2754863" cy="85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Shape 122"/>
          <p:cNvSpPr txBox="1"/>
          <p:nvPr>
            <p:ph idx="1" type="body"/>
          </p:nvPr>
        </p:nvSpPr>
        <p:spPr>
          <a:xfrm>
            <a:off x="457200" y="1033663"/>
            <a:ext cx="8229600" cy="1289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UoM Raspberry Jam</a:t>
            </a:r>
          </a:p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457200" y="2802752"/>
            <a:ext cx="8229600" cy="151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Next month’s Jam at the University of Manchester's Computer Science building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rgbClr val="666666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Possibly on Saturday 29th March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457200" y="176279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Raspberry Jamboree:</a:t>
            </a:r>
          </a:p>
        </p:txBody>
      </p:sp>
      <p:pic>
        <p:nvPicPr>
          <p:cNvPr id="129" name="Shape 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3513" y="1432863"/>
            <a:ext cx="4056976" cy="2277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 txBox="1"/>
          <p:nvPr>
            <p:ph idx="1" type="body"/>
          </p:nvPr>
        </p:nvSpPr>
        <p:spPr>
          <a:xfrm>
            <a:off x="2411850" y="3710650"/>
            <a:ext cx="4320300" cy="85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27th &amp; 28th February </a:t>
            </a:r>
          </a:p>
        </p:txBody>
      </p:sp>
      <p:sp>
        <p:nvSpPr>
          <p:cNvPr id="131" name="Shape 131"/>
          <p:cNvSpPr txBox="1"/>
          <p:nvPr/>
        </p:nvSpPr>
        <p:spPr>
          <a:xfrm>
            <a:off x="0" y="4877225"/>
            <a:ext cx="67281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800" u="sng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  <a:hlinkClick r:id="rId4"/>
              </a:rPr>
              <a:t>https://www.eventbrite.co.uk/e/ocr-raspberry-jamboree-27-28-february-2014-tickets-8546357385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457200" y="1954798"/>
            <a:ext cx="8229600" cy="115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b="0" sz="6000">
              <a:solidFill>
                <a:srgbClr val="666666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>
              <a:spcBef>
                <a:spcPts val="0"/>
              </a:spcBef>
              <a:buNone/>
            </a:pPr>
            <a:r>
              <a:rPr b="0" lang="en-GB" sz="60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For Today...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2625" y="403999"/>
            <a:ext cx="5858750" cy="4335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646000" y="1961750"/>
            <a:ext cx="3717300" cy="1087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Pizza at 1pm</a:t>
            </a:r>
          </a:p>
          <a:p>
            <a:pPr lvl="0" rtl="0">
              <a:spcBef>
                <a:spcPts val="0"/>
              </a:spcBef>
              <a:buNone/>
            </a:pPr>
            <a:r>
              <a:rPr b="0" lang="en-GB" sz="1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(Thanks to John for the voucher)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509150" y="1167120"/>
            <a:ext cx="8229600" cy="2047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60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Last time</a:t>
            </a: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…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457200" y="1547995"/>
            <a:ext cx="8229600" cy="2047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b="0" sz="6000">
              <a:solidFill>
                <a:srgbClr val="666666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>
              <a:spcBef>
                <a:spcPts val="0"/>
              </a:spcBef>
              <a:buNone/>
            </a:pPr>
            <a:r>
              <a:rPr b="0" lang="en-GB" sz="60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Thanks to</a:t>
            </a:r>
          </a:p>
          <a:p>
            <a:pPr lvl="0" rtl="0">
              <a:spcBef>
                <a:spcPts val="0"/>
              </a:spcBef>
              <a:buNone/>
            </a:pPr>
            <a:r>
              <a:rPr b="0" lang="en-GB" sz="60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our Sponsors</a:t>
            </a: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...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457200" y="176279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Community Sponsors:</a:t>
            </a:r>
          </a:p>
        </p:txBody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457200" y="1876000"/>
            <a:ext cx="7278600" cy="1974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Simon Walters 		Paul Woodhead</a:t>
            </a:r>
          </a:p>
          <a:p>
            <a:pPr lvl="0" rtl="0" algn="just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Matt Southgate		Eddy Cowap</a:t>
            </a:r>
          </a:p>
          <a:p>
            <a:pPr lvl="0" rtl="0" algn="just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Jenson Grant 			Elizabeth Howard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/>
          <p:nvPr>
            <p:ph type="title"/>
          </p:nvPr>
        </p:nvSpPr>
        <p:spPr>
          <a:xfrm>
            <a:off x="383750" y="152975"/>
            <a:ext cx="8561400" cy="905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My first time hosting</a:t>
            </a:r>
          </a:p>
        </p:txBody>
      </p:sp>
      <p:pic>
        <p:nvPicPr>
          <p:cNvPr id="39" name="Shape 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6388" y="1058675"/>
            <a:ext cx="5111225" cy="3833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383750" y="152975"/>
            <a:ext cx="8561400" cy="905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8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My first time hosting</a:t>
            </a:r>
          </a:p>
        </p:txBody>
      </p:sp>
      <p:pic>
        <p:nvPicPr>
          <p:cNvPr id="45" name="Shape 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6690" y="1058675"/>
            <a:ext cx="5330625" cy="3944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509150" y="1167120"/>
            <a:ext cx="8229600" cy="2047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60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In other news</a:t>
            </a: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...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Kickstarter - MoPi</a:t>
            </a:r>
          </a:p>
        </p:txBody>
      </p:sp>
      <p:sp>
        <p:nvSpPr>
          <p:cNvPr id="56" name="Shape 56"/>
          <p:cNvSpPr txBox="1"/>
          <p:nvPr/>
        </p:nvSpPr>
        <p:spPr>
          <a:xfrm>
            <a:off x="0" y="4877225"/>
            <a:ext cx="67281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800" u="sng">
                <a:solidFill>
                  <a:srgbClr val="999999"/>
                </a:solidFill>
                <a:hlinkClick r:id="rId3"/>
              </a:rPr>
              <a:t>https://www.kickstarter.com/projects/hamishcunningham/mopi-mobile-and-24-7-power-for-the-raspberry-pi</a:t>
            </a:r>
          </a:p>
        </p:txBody>
      </p:sp>
      <p:pic>
        <p:nvPicPr>
          <p:cNvPr id="57" name="Shape 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0535" y="1063375"/>
            <a:ext cx="6802925" cy="390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509150" y="1167120"/>
            <a:ext cx="8229600" cy="2047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60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Projects</a:t>
            </a: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...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Lunchbox XBMC</a:t>
            </a:r>
          </a:p>
        </p:txBody>
      </p:sp>
      <p:sp>
        <p:nvSpPr>
          <p:cNvPr id="68" name="Shape 68"/>
          <p:cNvSpPr txBox="1"/>
          <p:nvPr/>
        </p:nvSpPr>
        <p:spPr>
          <a:xfrm>
            <a:off x="0" y="4877225"/>
            <a:ext cx="67281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800" u="sng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http://www.instructables.com/id/Portable-XBMC-Lunch-box/</a:t>
            </a:r>
          </a:p>
        </p:txBody>
      </p:sp>
      <p:pic>
        <p:nvPicPr>
          <p:cNvPr id="69" name="Shape 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9784" y="1063375"/>
            <a:ext cx="5084426" cy="381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Lunchbox XBMC</a:t>
            </a:r>
          </a:p>
        </p:txBody>
      </p:sp>
      <p:sp>
        <p:nvSpPr>
          <p:cNvPr id="75" name="Shape 75"/>
          <p:cNvSpPr txBox="1"/>
          <p:nvPr/>
        </p:nvSpPr>
        <p:spPr>
          <a:xfrm>
            <a:off x="0" y="4877225"/>
            <a:ext cx="67281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800" u="sng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http://www.instructables.com/id/Portable-XBMC-Lunch-box/</a:t>
            </a:r>
          </a:p>
        </p:txBody>
      </p:sp>
      <p:pic>
        <p:nvPicPr>
          <p:cNvPr id="76" name="Shape 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9784" y="1063375"/>
            <a:ext cx="5084426" cy="381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58425" y="125900"/>
            <a:ext cx="3702326" cy="493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